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5"/>
  </p:handoutMasterIdLst>
  <p:sldIdLst>
    <p:sldId id="256" r:id="rId4"/>
    <p:sldId id="307" r:id="rId5"/>
    <p:sldId id="261" r:id="rId6"/>
    <p:sldId id="302" r:id="rId7"/>
    <p:sldId id="308" r:id="rId8"/>
    <p:sldId id="309" r:id="rId9"/>
    <p:sldId id="310" r:id="rId10"/>
    <p:sldId id="311" r:id="rId11"/>
    <p:sldId id="312" r:id="rId12"/>
    <p:sldId id="31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12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376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703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6" r:id="rId3"/>
    <p:sldLayoutId id="214748375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5" r:id="rId8"/>
    <p:sldLayoutId id="2147483743" r:id="rId9"/>
    <p:sldLayoutId id="2147483744" r:id="rId10"/>
    <p:sldLayoutId id="2147483746" r:id="rId11"/>
    <p:sldLayoutId id="2147483747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hyperlink" Target="https://www.jal.com/e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hyperlink" Target="https://www.ana.co.jp/ja/tw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0" y="6597853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76046" y="4335239"/>
            <a:ext cx="1639760" cy="402986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89606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Google Chrome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775613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Developer Tools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最後に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72885" y="2655174"/>
            <a:ext cx="5083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良く使う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の機能はこのいくつだけ。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普段ネットを見るとき、興味のある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ページがあったら、ハッカー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(Hacker)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の精神をもって、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ツールでページの中身を調査してみよう！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5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51255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82680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4306839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1006372"/>
            <a:chOff x="909865" y="1742886"/>
            <a:chExt cx="3672408" cy="10063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開発において欠かせないツール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起動方法：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で「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F12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」、もしくは「右クリック 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-&gt; 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検査」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で「</a:t>
              </a:r>
              <a:r>
                <a:rPr lang="en-US" altLang="ko-KR" sz="1200" u="sng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https://getbootstrap.com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」を開いてみよう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185630"/>
            <a:ext cx="6032545" cy="318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角丸四角形 16"/>
          <p:cNvSpPr/>
          <p:nvPr/>
        </p:nvSpPr>
        <p:spPr>
          <a:xfrm>
            <a:off x="9369634" y="2023519"/>
            <a:ext cx="2739797" cy="3456219"/>
          </a:xfrm>
          <a:prstGeom prst="roundRect">
            <a:avLst>
              <a:gd name="adj" fmla="val 6911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90769" y="1785683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Chrome</a:t>
            </a:r>
            <a:r>
              <a:rPr kumimoji="1" lang="ja-JP" altLang="en-US" sz="11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1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DevTools</a:t>
            </a:r>
            <a:endParaRPr kumimoji="1" lang="ja-JP" altLang="en-US" sz="1100" b="1" dirty="0">
              <a:solidFill>
                <a:schemeClr val="accent5">
                  <a:lumMod val="60000"/>
                  <a:lumOff val="4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909865" y="2986342"/>
            <a:ext cx="44050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主要機能タブ</a:t>
            </a:r>
            <a:endParaRPr lang="en-US" altLang="ko-KR" sz="1400" b="1" dirty="0">
              <a:solidFill>
                <a:schemeClr val="accent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ページ構造、スタイルの確認と編集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対話式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の実行環境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ページのソースファイル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リクエストとレスポンス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要素の選択と各種デバイス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658735" y="6416946"/>
            <a:ext cx="6602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参照：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Chrome </a:t>
            </a:r>
            <a:r>
              <a:rPr lang="en-US" altLang="ja-JP" sz="900" dirty="0" err="1">
                <a:solidFill>
                  <a:schemeClr val="bg1">
                    <a:lumMod val="50000"/>
                  </a:schemeClr>
                </a:solidFill>
              </a:rPr>
              <a:t>DevTools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を使いこなそう！ 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Web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開発に必須なブラウザ開発ツールによるデバッグの基本</a:t>
            </a:r>
            <a:endParaRPr lang="en-US" altLang="ja-JP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900" dirty="0">
                <a:solidFill>
                  <a:schemeClr val="accent2">
                    <a:lumMod val="75000"/>
                  </a:schemeClr>
                </a:solidFill>
              </a:rPr>
              <a:t>https://employment.en-japan.com/engineerhub/entry/2017/05/30/110000#Elements%E3%83%91%E3%83%8D%E3%83%AB</a:t>
            </a:r>
            <a:endParaRPr lang="ja-JP" altLang="en-US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849" y="3967494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D816F3B-5FF5-48B0-BA63-5FE978CB7DC6}"/>
              </a:ext>
            </a:extLst>
          </p:cNvPr>
          <p:cNvSpPr/>
          <p:nvPr/>
        </p:nvSpPr>
        <p:spPr>
          <a:xfrm>
            <a:off x="745976" y="4726761"/>
            <a:ext cx="4687746" cy="1297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46A1221-B283-48CD-BC47-8410BF9560F4}"/>
              </a:ext>
            </a:extLst>
          </p:cNvPr>
          <p:cNvSpPr/>
          <p:nvPr/>
        </p:nvSpPr>
        <p:spPr>
          <a:xfrm>
            <a:off x="1504127" y="4799155"/>
            <a:ext cx="38876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で「</a:t>
            </a:r>
            <a:r>
              <a:rPr lang="en-US" altLang="ko-KR" sz="11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」を開いてみよう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68F00BB-7672-41B2-A075-ABFD5105354E}"/>
              </a:ext>
            </a:extLst>
          </p:cNvPr>
          <p:cNvSpPr txBox="1"/>
          <p:nvPr/>
        </p:nvSpPr>
        <p:spPr>
          <a:xfrm>
            <a:off x="796488" y="4783767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252C5F9-5002-4A59-A9A1-4628D09176F8}"/>
              </a:ext>
            </a:extLst>
          </p:cNvPr>
          <p:cNvSpPr/>
          <p:nvPr/>
        </p:nvSpPr>
        <p:spPr>
          <a:xfrm>
            <a:off x="1508039" y="5091542"/>
            <a:ext cx="3806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主要機能タブを開いて各機能の画面を見てみる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ページをリフレッシュし、何か変化があるかを確認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3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70" y="3621111"/>
            <a:ext cx="63835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cs typeface="Arial" pitchFamily="34" charset="0"/>
              </a:rPr>
              <a:t>なぜ</a:t>
            </a:r>
            <a:r>
              <a:rPr lang="en-US" altLang="ja-JP" sz="2400" dirty="0">
                <a:solidFill>
                  <a:schemeClr val="bg1"/>
                </a:solidFill>
                <a:cs typeface="Arial" pitchFamily="34" charset="0"/>
              </a:rPr>
              <a:t>Chrome</a:t>
            </a:r>
            <a:r>
              <a:rPr lang="ja-JP" altLang="en-US" sz="2400" dirty="0">
                <a:solidFill>
                  <a:schemeClr val="bg1"/>
                </a:solidFill>
                <a:cs typeface="Arial" pitchFamily="34" charset="0"/>
              </a:rPr>
              <a:t>デベロッパーツールを使うか？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3DA275-6B1C-497F-BD67-9EA605F8BE32}"/>
              </a:ext>
            </a:extLst>
          </p:cNvPr>
          <p:cNvGrpSpPr/>
          <p:nvPr/>
        </p:nvGrpSpPr>
        <p:grpSpPr>
          <a:xfrm>
            <a:off x="651288" y="1294947"/>
            <a:ext cx="5122909" cy="881675"/>
            <a:chOff x="4889913" y="1200946"/>
            <a:chExt cx="4051728" cy="881675"/>
          </a:xfrm>
        </p:grpSpPr>
        <p:sp>
          <p:nvSpPr>
            <p:cNvPr id="7" name="Text Placeholder 22">
              <a:extLst>
                <a:ext uri="{FF2B5EF4-FFF2-40B4-BE49-F238E27FC236}">
                  <a16:creationId xmlns:a16="http://schemas.microsoft.com/office/drawing/2014/main" id="{B789C584-2200-4A0A-B4D0-FEBCED9B1CA6}"/>
                </a:ext>
              </a:extLst>
            </p:cNvPr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なぜ</a:t>
              </a: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開発者ツールを使うか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?</a:t>
              </a:r>
            </a:p>
          </p:txBody>
        </p:sp>
        <p:sp>
          <p:nvSpPr>
            <p:cNvPr id="8" name="Text Placeholder 20">
              <a:extLst>
                <a:ext uri="{FF2B5EF4-FFF2-40B4-BE49-F238E27FC236}">
                  <a16:creationId xmlns:a16="http://schemas.microsoft.com/office/drawing/2014/main" id="{992DAE57-9F2C-437B-94C8-EF8F1BCDB335}"/>
                </a:ext>
              </a:extLst>
            </p:cNvPr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ja-JP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は一番</a:t>
              </a:r>
              <a:r>
                <a:rPr lang="ja-JP" altLang="en-US" sz="16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人気のブラウザ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シェアは約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70%</a:t>
              </a: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マルチプラットフォーム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(Windows/Linux/MacOS…)</a:t>
              </a: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速い</a:t>
              </a:r>
              <a:endPara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拡張機能をインストールできる</a:t>
              </a:r>
              <a:endPara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デベロッパーツールの機能が豊富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Element/Network/Source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等</a:t>
              </a: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の</a:t>
              </a:r>
              <a:r>
                <a:rPr kumimoji="0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開発関連機能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パソコン以外のデバイスをテストできる機能</a:t>
              </a:r>
              <a:endPara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開発向けの拡張機能が多数存在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C7C88D-151B-4BB8-B7DA-BAF1887EF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pic>
        <p:nvPicPr>
          <p:cNvPr id="35" name="Picture 4" descr="Google Chrome, Logo, Browser, Brand, Internet, Google">
            <a:extLst>
              <a:ext uri="{FF2B5EF4-FFF2-40B4-BE49-F238E27FC236}">
                <a16:creationId xmlns:a16="http://schemas.microsoft.com/office/drawing/2014/main" id="{2CCE3792-5A6E-4A60-A885-6432A0E3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04" y="268001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2C39986-85FA-415A-B2F9-92636AAEB470}"/>
              </a:ext>
            </a:extLst>
          </p:cNvPr>
          <p:cNvSpPr/>
          <p:nvPr/>
        </p:nvSpPr>
        <p:spPr>
          <a:xfrm>
            <a:off x="566802" y="4310115"/>
            <a:ext cx="4845457" cy="997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6473FA3-3D21-4C9C-98D8-611506268D47}"/>
              </a:ext>
            </a:extLst>
          </p:cNvPr>
          <p:cNvSpPr txBox="1"/>
          <p:nvPr/>
        </p:nvSpPr>
        <p:spPr>
          <a:xfrm>
            <a:off x="745064" y="4394527"/>
            <a:ext cx="723275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実際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…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0EEACC6-2A4B-4882-A371-86929F5B8DDF}"/>
              </a:ext>
            </a:extLst>
          </p:cNvPr>
          <p:cNvSpPr/>
          <p:nvPr/>
        </p:nvSpPr>
        <p:spPr>
          <a:xfrm>
            <a:off x="1631606" y="4395085"/>
            <a:ext cx="3780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開発の毎日に</a:t>
            </a:r>
            <a:r>
              <a: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を使う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marR="0" lvl="0" indent="-2286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ユーザから問題がレポートされるときに、まずはツールを開く</a:t>
            </a: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marR="0" lvl="0" indent="-2286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使うたびに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の仕組みをより深く理解する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060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243894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ページ構造、スタイルの確認と編集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DOM (Document Object Model) =&gt;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ブラウザの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HTML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解釈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Style =&gt;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現在のページのスタイル 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(HTML/CSS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から読取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2243292"/>
            <a:ext cx="4991100" cy="223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正方形/長方形 5"/>
          <p:cNvSpPr/>
          <p:nvPr/>
        </p:nvSpPr>
        <p:spPr>
          <a:xfrm>
            <a:off x="9062127" y="2245021"/>
            <a:ext cx="1247775" cy="12780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957666" y="1742887"/>
            <a:ext cx="28568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こちらの各要素をマウスオーバーすると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9801225" y="2030516"/>
            <a:ext cx="85725" cy="17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057900" y="1919571"/>
            <a:ext cx="2722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画面上のその要素がハイライトされる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7607639" y="2129108"/>
            <a:ext cx="164761" cy="56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6077891" y="1541989"/>
            <a:ext cx="269176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DOM (Document Object Model)</a:t>
            </a:r>
            <a:endParaRPr kumimoji="1" lang="ja-JP" altLang="en-US" sz="14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60375" y="3768494"/>
            <a:ext cx="58381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Style</a:t>
            </a:r>
            <a:endParaRPr kumimoji="1" lang="ja-JP" altLang="en-US" sz="14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4233131"/>
            <a:ext cx="3600771" cy="1862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15" y="4929999"/>
            <a:ext cx="2088218" cy="182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/>
          <p:cNvSpPr/>
          <p:nvPr/>
        </p:nvSpPr>
        <p:spPr>
          <a:xfrm>
            <a:off x="3369810" y="4133272"/>
            <a:ext cx="742950" cy="206225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111391" y="3742010"/>
            <a:ext cx="2978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こちらのチェックボックスを</a:t>
            </a:r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OFF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にすると</a:t>
            </a:r>
          </a:p>
        </p:txBody>
      </p:sp>
      <p:cxnSp>
        <p:nvCxnSpPr>
          <p:cNvPr id="1024" name="直線矢印コネクタ 1023"/>
          <p:cNvCxnSpPr/>
          <p:nvPr/>
        </p:nvCxnSpPr>
        <p:spPr>
          <a:xfrm flipH="1">
            <a:off x="3819525" y="3971345"/>
            <a:ext cx="57150" cy="25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527920" y="4645386"/>
            <a:ext cx="23182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レイアウト・スタイルが変わる</a:t>
            </a:r>
          </a:p>
        </p:txBody>
      </p:sp>
      <p:cxnSp>
        <p:nvCxnSpPr>
          <p:cNvPr id="37" name="直線矢印コネクタ 36"/>
          <p:cNvCxnSpPr>
            <a:stCxn id="36" idx="1"/>
          </p:cNvCxnSpPr>
          <p:nvPr/>
        </p:nvCxnSpPr>
        <p:spPr>
          <a:xfrm flipH="1">
            <a:off x="2438400" y="4772344"/>
            <a:ext cx="2089520" cy="45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28" idx="0"/>
          </p:cNvCxnSpPr>
          <p:nvPr/>
        </p:nvCxnSpPr>
        <p:spPr>
          <a:xfrm>
            <a:off x="5744924" y="4929999"/>
            <a:ext cx="0" cy="43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A016D1C-D90A-4381-8B84-10128DE8B628}"/>
              </a:ext>
            </a:extLst>
          </p:cNvPr>
          <p:cNvSpPr/>
          <p:nvPr/>
        </p:nvSpPr>
        <p:spPr>
          <a:xfrm>
            <a:off x="8086309" y="5361989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221A4A1-9F43-41B6-9DF1-5365FB669CF3}"/>
              </a:ext>
            </a:extLst>
          </p:cNvPr>
          <p:cNvSpPr/>
          <p:nvPr/>
        </p:nvSpPr>
        <p:spPr>
          <a:xfrm>
            <a:off x="8844460" y="5434382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DFA1F1D-6088-404B-ADF9-9A359AD308CB}"/>
              </a:ext>
            </a:extLst>
          </p:cNvPr>
          <p:cNvSpPr txBox="1"/>
          <p:nvPr/>
        </p:nvSpPr>
        <p:spPr>
          <a:xfrm>
            <a:off x="8136821" y="5418994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12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1C1A53B-A620-422C-9209-2E7F8478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94" y="1545786"/>
            <a:ext cx="4836008" cy="280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897092" y="3369303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Console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対話式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JavaScript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の実行環境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ブラウザのプログラムは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により実行される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プログラム実行中のログ・エラーなどは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で表示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直接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を記述・実行できる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261777" y="1233977"/>
            <a:ext cx="3513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プログラム実行中のログ・エラーの表示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9272735" y="1911982"/>
            <a:ext cx="1898967" cy="14010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272734" y="2076839"/>
            <a:ext cx="1898968" cy="219989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1171702" y="185636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エラー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1211184" y="209738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69" y="3875238"/>
            <a:ext cx="2775251" cy="98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55574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にて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数値計算（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313" y="3842246"/>
            <a:ext cx="2968814" cy="101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3132851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変数を保持し、計算する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203069" y="5079638"/>
            <a:ext cx="3745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画面を操作する（ナビゲーションバーを消す）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888" y="5046815"/>
            <a:ext cx="1228725" cy="2616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右矢印 44"/>
          <p:cNvSpPr/>
          <p:nvPr/>
        </p:nvSpPr>
        <p:spPr>
          <a:xfrm>
            <a:off x="3340364" y="5996281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1CCD16-80CF-46F7-A5E7-B5BDAFDF384E}"/>
              </a:ext>
            </a:extLst>
          </p:cNvPr>
          <p:cNvSpPr/>
          <p:nvPr/>
        </p:nvSpPr>
        <p:spPr>
          <a:xfrm>
            <a:off x="9454421" y="1250795"/>
            <a:ext cx="1756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https://www.jal.com/en/</a:t>
            </a:r>
            <a:endParaRPr lang="ja-JP" altLang="en-US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84443A-6C27-4F50-9703-27D1C61A3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827" y="3049162"/>
            <a:ext cx="4641493" cy="2704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1DC91F-6CA3-42AC-A867-52E1F32A90E8}"/>
              </a:ext>
            </a:extLst>
          </p:cNvPr>
          <p:cNvSpPr/>
          <p:nvPr/>
        </p:nvSpPr>
        <p:spPr>
          <a:xfrm>
            <a:off x="9484298" y="3393664"/>
            <a:ext cx="1898968" cy="72113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17E8153-936D-48B9-BA6C-F42A5889A47F}"/>
              </a:ext>
            </a:extLst>
          </p:cNvPr>
          <p:cNvSpPr txBox="1"/>
          <p:nvPr/>
        </p:nvSpPr>
        <p:spPr>
          <a:xfrm>
            <a:off x="11525050" y="362727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3A5865D-A389-4257-8D44-A8E132113899}"/>
              </a:ext>
            </a:extLst>
          </p:cNvPr>
          <p:cNvSpPr/>
          <p:nvPr/>
        </p:nvSpPr>
        <p:spPr>
          <a:xfrm>
            <a:off x="10033686" y="4027809"/>
            <a:ext cx="1235676" cy="124535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9E36C1A-AFCB-4B10-B778-D00479F29E90}"/>
              </a:ext>
            </a:extLst>
          </p:cNvPr>
          <p:cNvSpPr txBox="1"/>
          <p:nvPr/>
        </p:nvSpPr>
        <p:spPr>
          <a:xfrm>
            <a:off x="11314711" y="4440064"/>
            <a:ext cx="453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F94F2D4-E59B-4C25-BB1C-4EE6F079B8B8}"/>
              </a:ext>
            </a:extLst>
          </p:cNvPr>
          <p:cNvSpPr/>
          <p:nvPr/>
        </p:nvSpPr>
        <p:spPr>
          <a:xfrm>
            <a:off x="9367590" y="5801530"/>
            <a:ext cx="2038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https://www.ana.co.jp/ja/tw/</a:t>
            </a:r>
            <a:endParaRPr lang="ja-JP" altLang="en-US" sz="12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FA2D7F3-DB71-41C8-94EC-FD99B4B43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45" y="5363007"/>
            <a:ext cx="2666368" cy="138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9E75EB0-4BCE-425C-9DED-77EAA9FE70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9900" y="5374071"/>
            <a:ext cx="2677996" cy="142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3853385-797A-491D-B6DB-0C5C619497A0}"/>
              </a:ext>
            </a:extLst>
          </p:cNvPr>
          <p:cNvSpPr/>
          <p:nvPr/>
        </p:nvSpPr>
        <p:spPr>
          <a:xfrm>
            <a:off x="1106599" y="5550343"/>
            <a:ext cx="2034714" cy="15230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519E9C01-0508-42C3-884A-38CD925AD455}"/>
              </a:ext>
            </a:extLst>
          </p:cNvPr>
          <p:cNvSpPr/>
          <p:nvPr/>
        </p:nvSpPr>
        <p:spPr>
          <a:xfrm>
            <a:off x="8290515" y="6226941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4683242-31C4-4248-A129-C84F71A814F8}"/>
              </a:ext>
            </a:extLst>
          </p:cNvPr>
          <p:cNvSpPr/>
          <p:nvPr/>
        </p:nvSpPr>
        <p:spPr>
          <a:xfrm>
            <a:off x="9048666" y="629933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48A0582-C2F5-4FCF-A9F3-5590E918BA02}"/>
              </a:ext>
            </a:extLst>
          </p:cNvPr>
          <p:cNvSpPr txBox="1"/>
          <p:nvPr/>
        </p:nvSpPr>
        <p:spPr>
          <a:xfrm>
            <a:off x="8341027" y="628394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39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18871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Sources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ページのソースファイル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ページのソースファイルを確認できる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ブレークポイントを設定し、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ページのデバッグができる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17" y="3496513"/>
            <a:ext cx="5978582" cy="3050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正方形/長方形 28"/>
          <p:cNvSpPr/>
          <p:nvPr/>
        </p:nvSpPr>
        <p:spPr>
          <a:xfrm>
            <a:off x="7982969" y="3754512"/>
            <a:ext cx="1993052" cy="283503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8089668" y="3502784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・ソースファイルの中身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7420508" y="3762971"/>
            <a:ext cx="455762" cy="726651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732659" y="3415826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・ソースファイル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961963" y="5848583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・ブレークポイントの設定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7265773" y="5700584"/>
            <a:ext cx="717196" cy="147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04178" y="5206100"/>
            <a:ext cx="3393261" cy="76944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補足：もう一つソースを見る方法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URL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の先頭に</a:t>
            </a:r>
            <a:r>
              <a:rPr lang="en-US" altLang="ja-JP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view-source: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を追加する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12" y="5633653"/>
            <a:ext cx="3009900" cy="247650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ABC8EA3-14C6-4275-99AF-DA388DC002A7}"/>
              </a:ext>
            </a:extLst>
          </p:cNvPr>
          <p:cNvSpPr/>
          <p:nvPr/>
        </p:nvSpPr>
        <p:spPr>
          <a:xfrm>
            <a:off x="6067425" y="1791590"/>
            <a:ext cx="4687746" cy="1343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F17B185-CBEB-4DB2-9CE3-590DD4CD818E}"/>
              </a:ext>
            </a:extLst>
          </p:cNvPr>
          <p:cNvSpPr/>
          <p:nvPr/>
        </p:nvSpPr>
        <p:spPr>
          <a:xfrm>
            <a:off x="6825576" y="1863984"/>
            <a:ext cx="36291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」のソースを見よう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98D7E4C-9155-43A4-AD5B-32A4FACD65BC}"/>
              </a:ext>
            </a:extLst>
          </p:cNvPr>
          <p:cNvSpPr txBox="1"/>
          <p:nvPr/>
        </p:nvSpPr>
        <p:spPr>
          <a:xfrm>
            <a:off x="6117937" y="184859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D36479F-B022-4EE3-A63E-4FC07AB4E973}"/>
              </a:ext>
            </a:extLst>
          </p:cNvPr>
          <p:cNvSpPr/>
          <p:nvPr/>
        </p:nvSpPr>
        <p:spPr>
          <a:xfrm>
            <a:off x="6829487" y="2156371"/>
            <a:ext cx="23775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タブを開く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(index)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ファイルを選択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index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のソースコードを見る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02395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Network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ページの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HTTP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リクエストとレスポンス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サーバとの通信内容は、このパネルにて確認できる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3" y="3753748"/>
            <a:ext cx="4209207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37" y="3753748"/>
            <a:ext cx="4275811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75502" y="3492138"/>
            <a:ext cx="448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DevTools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を開いたままで、「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F5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」を押してページをリロード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右矢印 20"/>
          <p:cNvSpPr/>
          <p:nvPr/>
        </p:nvSpPr>
        <p:spPr>
          <a:xfrm>
            <a:off x="5185303" y="4738777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5656750" y="3484149"/>
            <a:ext cx="448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パネルで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通信の詳細を表示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312B248-88FA-450D-B767-C760E8FB5168}"/>
              </a:ext>
            </a:extLst>
          </p:cNvPr>
          <p:cNvSpPr/>
          <p:nvPr/>
        </p:nvSpPr>
        <p:spPr>
          <a:xfrm>
            <a:off x="8290515" y="6226941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D6CE7C8-254E-417F-A6D0-962CE199D4E4}"/>
              </a:ext>
            </a:extLst>
          </p:cNvPr>
          <p:cNvSpPr/>
          <p:nvPr/>
        </p:nvSpPr>
        <p:spPr>
          <a:xfrm>
            <a:off x="9048666" y="629933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C8F98B4-624C-4249-8B89-D6419AD44FA0}"/>
              </a:ext>
            </a:extLst>
          </p:cNvPr>
          <p:cNvSpPr txBox="1"/>
          <p:nvPr/>
        </p:nvSpPr>
        <p:spPr>
          <a:xfrm>
            <a:off x="8341027" y="628394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26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30044" y="348617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要素の選択と各種デバイス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要素の選択：マウスでページをナビゲートすると、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パネルで関連要素がハイライトされる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各種デバイス：スマートフォン、タブレットなどのデバイスから見た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ページの様子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847759" y="1716032"/>
            <a:ext cx="2190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iPhone X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で見た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74" y="2118407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7949" r="51476"/>
          <a:stretch/>
        </p:blipFill>
        <p:spPr>
          <a:xfrm>
            <a:off x="5419132" y="2702011"/>
            <a:ext cx="249585" cy="210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5432530" y="3054147"/>
            <a:ext cx="248290" cy="24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759" y="2006963"/>
            <a:ext cx="4428735" cy="272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7"/>
          <a:srcRect t="3746"/>
          <a:stretch/>
        </p:blipFill>
        <p:spPr>
          <a:xfrm>
            <a:off x="1750428" y="4129000"/>
            <a:ext cx="4418099" cy="228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737679" y="3876716"/>
            <a:ext cx="2190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要素の選択とハイトライト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04FD720-5CA6-4F3B-93AE-F8EB13AC5909}"/>
              </a:ext>
            </a:extLst>
          </p:cNvPr>
          <p:cNvSpPr/>
          <p:nvPr/>
        </p:nvSpPr>
        <p:spPr>
          <a:xfrm>
            <a:off x="6926220" y="5066700"/>
            <a:ext cx="4687746" cy="118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8605C0-E75E-4E9B-BCA4-6B61AAC4080E}"/>
              </a:ext>
            </a:extLst>
          </p:cNvPr>
          <p:cNvSpPr/>
          <p:nvPr/>
        </p:nvSpPr>
        <p:spPr>
          <a:xfrm>
            <a:off x="7684371" y="5139093"/>
            <a:ext cx="3936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別のデバイスで「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」を見る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F4BC361-0019-492C-AC6C-C43F774162C9}"/>
              </a:ext>
            </a:extLst>
          </p:cNvPr>
          <p:cNvSpPr txBox="1"/>
          <p:nvPr/>
        </p:nvSpPr>
        <p:spPr>
          <a:xfrm>
            <a:off x="6976732" y="5123705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DBA09AC-8C0D-4256-BEE6-7BA7B2017F9F}"/>
              </a:ext>
            </a:extLst>
          </p:cNvPr>
          <p:cNvSpPr/>
          <p:nvPr/>
        </p:nvSpPr>
        <p:spPr>
          <a:xfrm>
            <a:off x="7688282" y="5431480"/>
            <a:ext cx="3622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各種デバイスのアイコンをクリック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使用したいデバイスを選択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(iPad, Galaxy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など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B8E701C-B993-4701-AEAB-5F9C143EC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10574932" y="5527789"/>
            <a:ext cx="248290" cy="263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98652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805</Words>
  <Application>Microsoft Office PowerPoint</Application>
  <PresentationFormat>ワイド画面</PresentationFormat>
  <Paragraphs>114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11</vt:i4>
      </vt:variant>
    </vt:vector>
  </HeadingPairs>
  <TitlesOfParts>
    <vt:vector size="17" baseType="lpstr">
      <vt:lpstr>メイリオ</vt:lpstr>
      <vt:lpstr>Arial</vt:lpstr>
      <vt:lpstr>Calibri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柏青 楊</cp:lastModifiedBy>
  <cp:revision>127</cp:revision>
  <dcterms:created xsi:type="dcterms:W3CDTF">2018-04-24T17:14:44Z</dcterms:created>
  <dcterms:modified xsi:type="dcterms:W3CDTF">2019-09-21T10:01:46Z</dcterms:modified>
</cp:coreProperties>
</file>